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256" r:id="rId2"/>
    <p:sldId id="258" r:id="rId3"/>
    <p:sldId id="298" r:id="rId4"/>
    <p:sldId id="303" r:id="rId5"/>
    <p:sldId id="299" r:id="rId6"/>
    <p:sldId id="304" r:id="rId7"/>
    <p:sldId id="305" r:id="rId8"/>
    <p:sldId id="300" r:id="rId9"/>
    <p:sldId id="306" r:id="rId10"/>
    <p:sldId id="301" r:id="rId11"/>
    <p:sldId id="277" r:id="rId12"/>
    <p:sldId id="302" r:id="rId13"/>
    <p:sldId id="308" r:id="rId14"/>
    <p:sldId id="307" r:id="rId15"/>
    <p:sldId id="283" r:id="rId16"/>
    <p:sldId id="284" r:id="rId17"/>
  </p:sldIdLst>
  <p:sldSz cx="9144000" cy="5143500" type="screen16x9"/>
  <p:notesSz cx="6858000" cy="9144000"/>
  <p:embeddedFontLst>
    <p:embeddedFont>
      <p:font typeface="Catamaran Light" panose="020B0604020202020204" charset="0"/>
      <p:regular r:id="rId19"/>
      <p:bold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Livvic" pitchFamily="2" charset="0"/>
      <p:regular r:id="rId25"/>
      <p:bold r:id="rId26"/>
      <p:italic r:id="rId27"/>
      <p:boldItalic r:id="rId28"/>
    </p:embeddedFont>
    <p:embeddedFont>
      <p:font typeface="Nunito Light" pitchFamily="2" charset="0"/>
      <p:regular r:id="rId29"/>
      <p: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6AC"/>
    <a:srgbClr val="E3A135"/>
    <a:srgbClr val="F5D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1C355E-CBBA-4FD5-A13C-1A3AD4256FCF}">
  <a:tblStyle styleId="{6B1C355E-CBBA-4FD5-A13C-1A3AD4256F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95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3e13d9a7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3e13d9a7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960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378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724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840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158d5a3ec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158d5a3ec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43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30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7645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22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446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158d5a3ec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158d5a3ec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30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35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3e13d9a7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3e13d9a7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87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11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60" r:id="rId7"/>
    <p:sldLayoutId id="2147483663" r:id="rId8"/>
    <p:sldLayoutId id="2147483664" r:id="rId9"/>
    <p:sldLayoutId id="2147483665" r:id="rId10"/>
    <p:sldLayoutId id="2147483666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ol71-schuman.ac-dijon.f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rcheologists_working_at_Boteshwar_site_0104.jpg" TargetMode="External"/><Relationship Id="rId3" Type="http://schemas.openxmlformats.org/officeDocument/2006/relationships/hyperlink" Target="https://www.freepik.com/free-photo/elevated-view-road-with-trees-growing-forest_2579764.htm/?utm_source=slidesgo_template&amp;utm_medium=referral-link&amp;utm_campaign=sg_resources&amp;utm_content=freepik" TargetMode="External"/><Relationship Id="rId7" Type="http://schemas.openxmlformats.org/officeDocument/2006/relationships/hyperlink" Target="https://commons.wikimedia.org/wiki/File:Carpologie-Graines-carbonisees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hotos/watertownsurfer/4264182110/in/photolist-7uP3Md-7tzMnC-99ZMWD-9a3VyC-6fAfES-6An12V-ebZEFT-DZJJc-6oUHyw-8wfaWc-et5wiL-8wibfq-DZJPA-DZJMv-et2j1R-6b8c5s-et2ivM-2QWUac-6st2Ny-8wfaHp-7uP4rw-6qQh4W-R7PTUu-33LWmC-Rw1iTp-E6MTv-3aw9im-btXNS-E6MNk-RDiXeW-RGRVZD-JWRfuq-JWRcqE-K427Ws-koD8yT-koEGEm-koEGMq-pPcHXS-3ebuA6-koEGyj-Rw2dkD-RGMZ1r-4zh21Q-RtkdCL-JZ6VJ6-RthDKf-JWRdn9-JaD4nk-JWR6i9-K72XTX" TargetMode="External"/><Relationship Id="rId5" Type="http://schemas.openxmlformats.org/officeDocument/2006/relationships/hyperlink" Target="https://pixabay.com/fr/photos/pi%c3%a8ces-de-monnaie-ancien-romain-4786028/" TargetMode="External"/><Relationship Id="rId10" Type="http://schemas.openxmlformats.org/officeDocument/2006/relationships/hyperlink" Target="https://pixnio.com/fr/media/jeune-femme-journal-lecture-relaxation-banc" TargetMode="External"/><Relationship Id="rId4" Type="http://schemas.openxmlformats.org/officeDocument/2006/relationships/hyperlink" Target="https://www.flickr.com/photos/pleuntje/3902276780/" TargetMode="External"/><Relationship Id="rId9" Type="http://schemas.openxmlformats.org/officeDocument/2006/relationships/hyperlink" Target="https://commons.wikimedia.org/wiki/File:M%C3%A2con,_rue_de_la_Rochette,_appel%C3%A9e_Passage_des_Amphores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>
          <a:blip r:embed="rId3"/>
          <a:srcRect l="5272" r="5272"/>
          <a:stretch/>
        </p:blipFill>
        <p:spPr>
          <a:xfrm flipH="1">
            <a:off x="2214592" y="0"/>
            <a:ext cx="69294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1039575" y="3206399"/>
            <a:ext cx="2402100" cy="8599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Portes ouvertes du </a:t>
            </a:r>
            <a:br>
              <a:rPr lang="es" dirty="0">
                <a:solidFill>
                  <a:schemeClr val="lt1"/>
                </a:solidFill>
              </a:rPr>
            </a:br>
            <a:r>
              <a:rPr lang="es" dirty="0">
                <a:solidFill>
                  <a:schemeClr val="lt1"/>
                </a:solidFill>
              </a:rPr>
              <a:t>Collège Robert Schuman, Mâcon,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4 mars 2023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DES TRACES POUR NOS SAVOIRS</a:t>
            </a:r>
            <a:endParaRPr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SON DEROULEMENT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/>
          <p:nvPr/>
        </p:nvSpPr>
        <p:spPr>
          <a:xfrm>
            <a:off x="53340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7"/>
          <p:cNvSpPr/>
          <p:nvPr/>
        </p:nvSpPr>
        <p:spPr>
          <a:xfrm>
            <a:off x="24003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7"/>
          <p:cNvSpPr/>
          <p:nvPr/>
        </p:nvSpPr>
        <p:spPr>
          <a:xfrm>
            <a:off x="3889388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7"/>
          <p:cNvSpPr/>
          <p:nvPr/>
        </p:nvSpPr>
        <p:spPr>
          <a:xfrm>
            <a:off x="6718313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7"/>
          <p:cNvSpPr/>
          <p:nvPr/>
        </p:nvSpPr>
        <p:spPr>
          <a:xfrm>
            <a:off x="942975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2" name="Google Shape;462;p47"/>
          <p:cNvCxnSpPr/>
          <p:nvPr/>
        </p:nvCxnSpPr>
        <p:spPr>
          <a:xfrm rot="10800000">
            <a:off x="251145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47"/>
          <p:cNvCxnSpPr/>
          <p:nvPr/>
        </p:nvCxnSpPr>
        <p:spPr>
          <a:xfrm rot="10800000">
            <a:off x="542610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" name="Google Shape;464;p47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5 TEMPS DANS L’ANNEE DE 6e </a:t>
            </a:r>
            <a:endParaRPr dirty="0"/>
          </a:p>
        </p:txBody>
      </p:sp>
      <p:sp>
        <p:nvSpPr>
          <p:cNvPr id="465" name="Google Shape;465;p47"/>
          <p:cNvSpPr txBox="1"/>
          <p:nvPr/>
        </p:nvSpPr>
        <p:spPr>
          <a:xfrm>
            <a:off x="2505149" y="730392"/>
            <a:ext cx="2254533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Musée de la Préhistoire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</a:t>
            </a: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isite guidée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Atelier Archéologie</a:t>
            </a:r>
          </a:p>
        </p:txBody>
      </p:sp>
      <p:sp>
        <p:nvSpPr>
          <p:cNvPr id="466" name="Google Shape;466;p47"/>
          <p:cNvSpPr txBox="1"/>
          <p:nvPr/>
        </p:nvSpPr>
        <p:spPr>
          <a:xfrm>
            <a:off x="2486100" y="430242"/>
            <a:ext cx="1637764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SOLUTRE-POUILLY</a:t>
            </a:r>
            <a:endParaRPr sz="1200" b="1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468" name="Google Shape;468;p47"/>
          <p:cNvSpPr/>
          <p:nvPr/>
        </p:nvSpPr>
        <p:spPr>
          <a:xfrm>
            <a:off x="942975" y="2460601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7"/>
          <p:cNvSpPr/>
          <p:nvPr/>
        </p:nvSpPr>
        <p:spPr>
          <a:xfrm>
            <a:off x="3871562" y="2460601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7"/>
          <p:cNvSpPr/>
          <p:nvPr/>
        </p:nvSpPr>
        <p:spPr>
          <a:xfrm>
            <a:off x="6722037" y="2460601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7"/>
          <p:cNvSpPr/>
          <p:nvPr/>
        </p:nvSpPr>
        <p:spPr>
          <a:xfrm>
            <a:off x="2398491" y="2460601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7"/>
          <p:cNvSpPr/>
          <p:nvPr/>
        </p:nvSpPr>
        <p:spPr>
          <a:xfrm>
            <a:off x="5309972" y="2460601"/>
            <a:ext cx="222300" cy="2223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3" name="Google Shape;473;p47"/>
          <p:cNvCxnSpPr/>
          <p:nvPr/>
        </p:nvCxnSpPr>
        <p:spPr>
          <a:xfrm>
            <a:off x="1276762" y="2571738"/>
            <a:ext cx="98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47"/>
          <p:cNvCxnSpPr/>
          <p:nvPr/>
        </p:nvCxnSpPr>
        <p:spPr>
          <a:xfrm>
            <a:off x="2754373" y="2571738"/>
            <a:ext cx="98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47"/>
          <p:cNvCxnSpPr/>
          <p:nvPr/>
        </p:nvCxnSpPr>
        <p:spPr>
          <a:xfrm>
            <a:off x="4232023" y="2571738"/>
            <a:ext cx="98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47"/>
          <p:cNvCxnSpPr/>
          <p:nvPr/>
        </p:nvCxnSpPr>
        <p:spPr>
          <a:xfrm>
            <a:off x="5622086" y="2571738"/>
            <a:ext cx="98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7" name="Google Shape;477;p47"/>
          <p:cNvSpPr txBox="1"/>
          <p:nvPr/>
        </p:nvSpPr>
        <p:spPr>
          <a:xfrm>
            <a:off x="5419800" y="730392"/>
            <a:ext cx="2014226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</a:t>
            </a: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vec l’archéologue : “Quand l’archéologie éclaire l’histoire”</a:t>
            </a:r>
            <a:endParaRPr sz="1200" dirty="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78" name="Google Shape;478;p47"/>
          <p:cNvSpPr txBox="1"/>
          <p:nvPr/>
        </p:nvSpPr>
        <p:spPr>
          <a:xfrm>
            <a:off x="5400749" y="430242"/>
            <a:ext cx="177287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VISITE DE MACON</a:t>
            </a:r>
            <a:endParaRPr sz="1200" b="1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479" name="Google Shape;479;p47"/>
          <p:cNvCxnSpPr/>
          <p:nvPr/>
        </p:nvCxnSpPr>
        <p:spPr>
          <a:xfrm rot="10800000">
            <a:off x="3987825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0" name="Google Shape;480;p47"/>
          <p:cNvSpPr txBox="1"/>
          <p:nvPr/>
        </p:nvSpPr>
        <p:spPr>
          <a:xfrm>
            <a:off x="4019624" y="4191640"/>
            <a:ext cx="1952548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“Des savoirs en évolution”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et ateliers datations</a:t>
            </a:r>
            <a:endParaRPr sz="1200" dirty="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81" name="Google Shape;481;p47"/>
          <p:cNvSpPr txBox="1"/>
          <p:nvPr/>
        </p:nvSpPr>
        <p:spPr>
          <a:xfrm>
            <a:off x="4000575" y="3894953"/>
            <a:ext cx="2655258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ARCHEOLOGUES AU COLLEGE</a:t>
            </a:r>
            <a:endParaRPr sz="1200" b="1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482" name="Google Shape;482;p47"/>
          <p:cNvCxnSpPr/>
          <p:nvPr/>
        </p:nvCxnSpPr>
        <p:spPr>
          <a:xfrm rot="10800000">
            <a:off x="10446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" name="Google Shape;483;p47"/>
          <p:cNvSpPr txBox="1"/>
          <p:nvPr/>
        </p:nvSpPr>
        <p:spPr>
          <a:xfrm>
            <a:off x="1047824" y="4191640"/>
            <a:ext cx="2076376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Travail sur les représentations des élèves</a:t>
            </a:r>
            <a:endParaRPr sz="1200" dirty="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84" name="Google Shape;484;p47"/>
          <p:cNvSpPr txBox="1"/>
          <p:nvPr/>
        </p:nvSpPr>
        <p:spPr>
          <a:xfrm>
            <a:off x="1028775" y="3894953"/>
            <a:ext cx="260655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« CROIRE ET SAVOIR »</a:t>
            </a:r>
          </a:p>
        </p:txBody>
      </p:sp>
      <p:cxnSp>
        <p:nvCxnSpPr>
          <p:cNvPr id="485" name="Google Shape;485;p47"/>
          <p:cNvCxnSpPr/>
          <p:nvPr/>
        </p:nvCxnSpPr>
        <p:spPr>
          <a:xfrm rot="10800000">
            <a:off x="68358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" name="Google Shape;486;p47"/>
          <p:cNvSpPr txBox="1"/>
          <p:nvPr/>
        </p:nvSpPr>
        <p:spPr>
          <a:xfrm>
            <a:off x="6858074" y="4191640"/>
            <a:ext cx="1974195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Ce que les “traces” locales nous apprennent…</a:t>
            </a:r>
            <a:endParaRPr sz="1200" dirty="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87" name="Google Shape;487;p47"/>
          <p:cNvSpPr txBox="1"/>
          <p:nvPr/>
        </p:nvSpPr>
        <p:spPr>
          <a:xfrm>
            <a:off x="6839024" y="3894953"/>
            <a:ext cx="2293231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MUSEE DES URSULINES</a:t>
            </a:r>
            <a:endParaRPr sz="1200" b="1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8EBE4B-E058-EBDC-A28A-CF9381E58FFE}"/>
              </a:ext>
            </a:extLst>
          </p:cNvPr>
          <p:cNvSpPr txBox="1"/>
          <p:nvPr/>
        </p:nvSpPr>
        <p:spPr>
          <a:xfrm>
            <a:off x="898565" y="2092223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A66AC"/>
                </a:solidFill>
                <a:latin typeface="Livvic" pitchFamily="2" charset="0"/>
              </a:rPr>
              <a:t>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003574-269C-BA7F-43F2-AA0A6925615D}"/>
              </a:ext>
            </a:extLst>
          </p:cNvPr>
          <p:cNvSpPr txBox="1"/>
          <p:nvPr/>
        </p:nvSpPr>
        <p:spPr>
          <a:xfrm>
            <a:off x="2365415" y="2731192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A66AC"/>
                </a:solidFill>
                <a:latin typeface="Livvic" pitchFamily="2" charset="0"/>
              </a:rPr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5AAC94-AF0E-5D4D-8873-8451545BA3EC}"/>
              </a:ext>
            </a:extLst>
          </p:cNvPr>
          <p:cNvSpPr txBox="1"/>
          <p:nvPr/>
        </p:nvSpPr>
        <p:spPr>
          <a:xfrm>
            <a:off x="3849946" y="2092223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A66AC"/>
                </a:solidFill>
                <a:latin typeface="Livvic" pitchFamily="2" charset="0"/>
              </a:rPr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7A94EF-3265-3607-3938-98A9C62AD5C9}"/>
              </a:ext>
            </a:extLst>
          </p:cNvPr>
          <p:cNvSpPr txBox="1"/>
          <p:nvPr/>
        </p:nvSpPr>
        <p:spPr>
          <a:xfrm>
            <a:off x="5265778" y="2732555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A66AC"/>
                </a:solidFill>
                <a:latin typeface="Livvic" pitchFamily="2" charset="0"/>
              </a:rPr>
              <a:t>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63ABD1-D467-F868-A713-969E27799105}"/>
              </a:ext>
            </a:extLst>
          </p:cNvPr>
          <p:cNvSpPr txBox="1"/>
          <p:nvPr/>
        </p:nvSpPr>
        <p:spPr>
          <a:xfrm>
            <a:off x="6690746" y="2092224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A66AC"/>
                </a:solidFill>
                <a:latin typeface="Livvic" pitchFamily="2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 animBg="1"/>
      <p:bldP spid="459" grpId="0" animBg="1"/>
      <p:bldP spid="460" grpId="0" animBg="1"/>
      <p:bldP spid="461" grpId="0" animBg="1"/>
      <p:bldP spid="465" grpId="0"/>
      <p:bldP spid="466" grpId="0"/>
      <p:bldP spid="468" grpId="0" animBg="1"/>
      <p:bldP spid="469" grpId="0" animBg="1"/>
      <p:bldP spid="470" grpId="0" animBg="1"/>
      <p:bldP spid="471" grpId="0" animBg="1"/>
      <p:bldP spid="472" grpId="0" animBg="1"/>
      <p:bldP spid="477" grpId="0"/>
      <p:bldP spid="478" grpId="0"/>
      <p:bldP spid="480" grpId="0"/>
      <p:bldP spid="481" grpId="0"/>
      <p:bldP spid="483" grpId="0"/>
      <p:bldP spid="484" grpId="0"/>
      <p:bldP spid="486" grpId="0"/>
      <p:bldP spid="487" grpId="0"/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SA PERENNISATION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53BC1D-2816-AF01-B67A-C96D7056A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29"/>
          <a:stretch/>
        </p:blipFill>
        <p:spPr>
          <a:xfrm>
            <a:off x="5381626" y="0"/>
            <a:ext cx="3762374" cy="5143500"/>
          </a:xfrm>
          <a:prstGeom prst="rect">
            <a:avLst/>
          </a:prstGeom>
        </p:spPr>
      </p:pic>
      <p:sp>
        <p:nvSpPr>
          <p:cNvPr id="167" name="Google Shape;167;p29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 flipH="1">
            <a:off x="672375" y="2364677"/>
            <a:ext cx="3498000" cy="1220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 dirty="0"/>
              <a:t>2022-2023</a:t>
            </a:r>
            <a:r>
              <a:rPr lang="fr-FR" dirty="0"/>
              <a:t> – une construction progressive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Un dispositif partiel (1 sortie musée par classe)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 dirty="0"/>
              <a:t>2023-2024 </a:t>
            </a:r>
            <a:r>
              <a:rPr lang="fr-FR" dirty="0"/>
              <a:t>– un déploiement complet en s’appuyant sur un appel à projet auprès du département </a:t>
            </a:r>
            <a:endParaRPr dirty="0"/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672375" y="1468760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UNE INSCRIPTION DANS LA DUREE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5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1"/>
          <p:cNvPicPr preferRelativeResize="0"/>
          <p:nvPr/>
        </p:nvPicPr>
        <p:blipFill>
          <a:blip r:embed="rId3"/>
          <a:srcRect l="21771" r="21771"/>
          <a:stretch/>
        </p:blipFill>
        <p:spPr>
          <a:xfrm>
            <a:off x="3981435" y="0"/>
            <a:ext cx="51625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1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2856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chemeClr val="lt1"/>
                </a:solidFill>
              </a:rPr>
              <a:t>Pour suivre le projet…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chemeClr val="lt1"/>
                </a:solidFill>
              </a:rPr>
              <a:t>@collegerobertschumanmacon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site internet du collège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80" name="Google Shape;580;p51"/>
          <p:cNvSpPr txBox="1">
            <a:spLocks noGrp="1"/>
          </p:cNvSpPr>
          <p:nvPr>
            <p:ph type="ctrTitle"/>
          </p:nvPr>
        </p:nvSpPr>
        <p:spPr>
          <a:xfrm>
            <a:off x="831200" y="37650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chemeClr val="lt1"/>
                </a:solidFill>
              </a:rPr>
              <a:t>MERCI</a:t>
            </a:r>
            <a:endParaRPr sz="3000" dirty="0">
              <a:solidFill>
                <a:schemeClr val="lt1"/>
              </a:solidFill>
            </a:endParaRPr>
          </a:p>
        </p:txBody>
      </p:sp>
      <p:grpSp>
        <p:nvGrpSpPr>
          <p:cNvPr id="582" name="Google Shape;582;p51"/>
          <p:cNvGrpSpPr/>
          <p:nvPr/>
        </p:nvGrpSpPr>
        <p:grpSpPr>
          <a:xfrm>
            <a:off x="4582431" y="2806863"/>
            <a:ext cx="346056" cy="345674"/>
            <a:chOff x="3303268" y="3817349"/>
            <a:chExt cx="346056" cy="345674"/>
          </a:xfrm>
        </p:grpSpPr>
        <p:sp>
          <p:nvSpPr>
            <p:cNvPr id="583" name="Google Shape;583;p51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Google Shape;7330;p66">
            <a:extLst>
              <a:ext uri="{FF2B5EF4-FFF2-40B4-BE49-F238E27FC236}">
                <a16:creationId xmlns:a16="http://schemas.microsoft.com/office/drawing/2014/main" id="{2466681C-9ED0-7567-5FFA-AE3F5CCF784A}"/>
              </a:ext>
            </a:extLst>
          </p:cNvPr>
          <p:cNvGrpSpPr/>
          <p:nvPr/>
        </p:nvGrpSpPr>
        <p:grpSpPr>
          <a:xfrm>
            <a:off x="4582887" y="3497140"/>
            <a:ext cx="345600" cy="355446"/>
            <a:chOff x="5621097" y="1500761"/>
            <a:chExt cx="371424" cy="355446"/>
          </a:xfrm>
          <a:solidFill>
            <a:schemeClr val="lt1"/>
          </a:solidFill>
        </p:grpSpPr>
        <p:sp>
          <p:nvSpPr>
            <p:cNvPr id="5" name="Google Shape;7331;p66">
              <a:extLst>
                <a:ext uri="{FF2B5EF4-FFF2-40B4-BE49-F238E27FC236}">
                  <a16:creationId xmlns:a16="http://schemas.microsoft.com/office/drawing/2014/main" id="{FAD75B32-8338-C761-F925-B9E4AC2C7B60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332;p66">
              <a:extLst>
                <a:ext uri="{FF2B5EF4-FFF2-40B4-BE49-F238E27FC236}">
                  <a16:creationId xmlns:a16="http://schemas.microsoft.com/office/drawing/2014/main" id="{89D18FAF-87CD-8F4E-BC72-2F9ACB7FACBD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44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3"/>
          <p:cNvSpPr/>
          <p:nvPr/>
        </p:nvSpPr>
        <p:spPr>
          <a:xfrm>
            <a:off x="0" y="1559850"/>
            <a:ext cx="3984171" cy="359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3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3784807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41300" lvl="0" indent="-2032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Char char="⎯"/>
            </a:pPr>
            <a:r>
              <a:rPr lang="es" dirty="0">
                <a:solidFill>
                  <a:schemeClr val="lt1"/>
                </a:solidFill>
              </a:rPr>
              <a:t>Presentation template par </a:t>
            </a:r>
            <a:r>
              <a:rPr lang="es" dirty="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endParaRPr dirty="0">
              <a:solidFill>
                <a:schemeClr val="lt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Char char="⎯"/>
            </a:pPr>
            <a:r>
              <a:rPr lang="es" dirty="0">
                <a:solidFill>
                  <a:schemeClr val="lt1"/>
                </a:solidFill>
              </a:rPr>
              <a:t>Icones par </a:t>
            </a:r>
            <a:r>
              <a:rPr lang="es" dirty="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endParaRPr dirty="0">
              <a:solidFill>
                <a:schemeClr val="lt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Char char="⎯"/>
            </a:pPr>
            <a:r>
              <a:rPr lang="es" dirty="0">
                <a:solidFill>
                  <a:schemeClr val="lt1"/>
                </a:solidFill>
              </a:rPr>
              <a:t>Infographies par </a:t>
            </a:r>
            <a:r>
              <a:rPr lang="es" dirty="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07" name="Google Shape;607;p53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CREDITS</a:t>
            </a:r>
            <a:endParaRPr/>
          </a:p>
        </p:txBody>
      </p:sp>
      <p:sp>
        <p:nvSpPr>
          <p:cNvPr id="608" name="Google Shape;608;p53"/>
          <p:cNvSpPr/>
          <p:nvPr/>
        </p:nvSpPr>
        <p:spPr>
          <a:xfrm>
            <a:off x="3742629" y="3614408"/>
            <a:ext cx="487500" cy="15291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1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4"/>
          <p:cNvSpPr txBox="1">
            <a:spLocks noGrp="1"/>
          </p:cNvSpPr>
          <p:nvPr>
            <p:ph type="ctrTitle"/>
          </p:nvPr>
        </p:nvSpPr>
        <p:spPr>
          <a:xfrm rot="5400000">
            <a:off x="6798545" y="1532062"/>
            <a:ext cx="2698928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CREDITS (SUITE)</a:t>
            </a:r>
            <a:endParaRPr dirty="0"/>
          </a:p>
        </p:txBody>
      </p:sp>
      <p:sp>
        <p:nvSpPr>
          <p:cNvPr id="614" name="Google Shape;614;p54"/>
          <p:cNvSpPr txBox="1">
            <a:spLocks noGrp="1"/>
          </p:cNvSpPr>
          <p:nvPr>
            <p:ph type="body" idx="1"/>
          </p:nvPr>
        </p:nvSpPr>
        <p:spPr>
          <a:xfrm>
            <a:off x="642049" y="1048950"/>
            <a:ext cx="3175207" cy="3813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rPr>
              <a:t>PHOTOS</a:t>
            </a:r>
            <a:endParaRPr b="1" dirty="0">
              <a:solidFill>
                <a:schemeClr val="accen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Light"/>
              <a:buChar char="●"/>
            </a:pPr>
            <a:r>
              <a:rPr lang="es" sz="1100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Fouilles, photo de Pleuntje, 9 septembre 2009, sur </a:t>
            </a:r>
            <a:r>
              <a:rPr lang="es" sz="1100" dirty="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r>
              <a:rPr lang="es" sz="1100" dirty="0">
                <a:solidFill>
                  <a:schemeClr val="dk1"/>
                </a:solidFill>
                <a:uFill>
                  <a:noFill/>
                </a:uFill>
              </a:rPr>
              <a:t> (CC BY 2.0)</a:t>
            </a:r>
            <a:endParaRPr sz="1100" dirty="0">
              <a:solidFill>
                <a:schemeClr val="dk1"/>
              </a:solidFill>
            </a:endParaRP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Monnaies romaines, photo de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papazachariasa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, 23 janvier 2020,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5"/>
              </a:rPr>
              <a:t>Pixabay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Biface, par Kurt Thomas Hunt, 10 janvier 2010,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6"/>
              </a:rPr>
              <a:t>FlickR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 BY 2.0)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Echantillons carpologiques, photo de Henri-Georges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Naton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7"/>
              </a:rPr>
              <a:t>Wikimedia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 BY-SA 4.0)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Archeologists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working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at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Boteshwar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site, photo de Shebab,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8"/>
              </a:rPr>
              <a:t>Wikimedia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 BY-SA 3.0)</a:t>
            </a:r>
          </a:p>
          <a:p>
            <a:pPr marL="241300" indent="-196850">
              <a:spcBef>
                <a:spcPts val="300"/>
              </a:spcBef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Passage des amphores, Mâcon, photo de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Celeda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, 25 octobre 2017,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9"/>
              </a:rPr>
              <a:t>Wikimedia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 BY-SA 4.0)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endParaRPr lang="fr-FR" sz="1100" dirty="0">
              <a:solidFill>
                <a:schemeClr val="dk1"/>
              </a:solidFill>
              <a:uFill>
                <a:noFill/>
              </a:uFill>
            </a:endParaRP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16" name="Google Shape;616;p54"/>
          <p:cNvSpPr txBox="1">
            <a:spLocks noGrp="1"/>
          </p:cNvSpPr>
          <p:nvPr>
            <p:ph type="body" idx="1"/>
          </p:nvPr>
        </p:nvSpPr>
        <p:spPr>
          <a:xfrm>
            <a:off x="4258640" y="1513407"/>
            <a:ext cx="3091200" cy="2698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indent="-196850">
              <a:spcBef>
                <a:spcPts val="300"/>
              </a:spcBef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Jeunes filles aux journaux, photo de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</a:rPr>
              <a:t>Bicanski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, sur </a:t>
            </a:r>
            <a:r>
              <a:rPr lang="fr-FR" sz="1100" dirty="0" err="1">
                <a:solidFill>
                  <a:schemeClr val="dk1"/>
                </a:solidFill>
                <a:uFill>
                  <a:noFill/>
                </a:uFill>
                <a:hlinkClick r:id="rId10"/>
              </a:rPr>
              <a:t>Pixnio</a:t>
            </a: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 (CC0)</a:t>
            </a:r>
          </a:p>
          <a:p>
            <a:pPr marL="241300" indent="-196850">
              <a:spcBef>
                <a:spcPts val="300"/>
              </a:spcBef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Amphore exposée lors des Journées du patrimoine, photo personnelle, septembre 2022 (CC0)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Trésor de Mâcon, musée des Ursulines, photo personnelle, décembre 2022 (CC0)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Mosaïque, musée des Ursulines, photo personnelle, décembre 2022 (CC0)</a:t>
            </a:r>
          </a:p>
          <a:p>
            <a:pPr marL="24130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Light"/>
              <a:buChar char="●"/>
            </a:pPr>
            <a:r>
              <a:rPr lang="fr-FR" sz="1100" dirty="0">
                <a:solidFill>
                  <a:schemeClr val="dk1"/>
                </a:solidFill>
                <a:uFill>
                  <a:noFill/>
                </a:uFill>
              </a:rPr>
              <a:t>Atelier archéologie au musée de la préhistoire, photo personnelle, novembre 2022 (autres utilisations non autorisées)</a:t>
            </a:r>
            <a:endParaRPr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TABLE DES MATIERES</a:t>
            </a:r>
            <a:endParaRPr sz="2400" dirty="0"/>
          </a:p>
        </p:txBody>
      </p:sp>
      <p:sp>
        <p:nvSpPr>
          <p:cNvPr id="146" name="Google Shape;146;p28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Ancrer le projet dans le tissu culturel et scientifique local</a:t>
            </a:r>
            <a:endParaRPr dirty="0"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LES PARTENARIATS</a:t>
            </a:r>
            <a:endParaRPr dirty="0"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POURQUOI CE PROJET ?</a:t>
            </a:r>
            <a:endParaRPr dirty="0"/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 constats à différentes échelles</a:t>
            </a:r>
            <a:endParaRPr dirty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SES OBJECTIFS</a:t>
            </a:r>
            <a:endParaRPr dirty="0"/>
          </a:p>
        </p:txBody>
      </p:sp>
      <p:sp>
        <p:nvSpPr>
          <p:cNvPr id="154" name="Google Shape;154;p28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276422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Objectifs pluridisciplinaires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</a:t>
            </a:r>
            <a:r>
              <a:rPr lang="es" dirty="0"/>
              <a:t>u coeur des parcours éducatifs</a:t>
            </a:r>
            <a:endParaRPr dirty="0"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SON DEROULEMENT</a:t>
            </a:r>
            <a:endParaRPr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5 temps dans l’année de 6e</a:t>
            </a:r>
            <a:endParaRPr dirty="0"/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 idx="15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SA PERENNISATION</a:t>
            </a: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Après une première année-test, une inscription dans la durée</a:t>
            </a:r>
            <a:endParaRPr dirty="0"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 idx="18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/>
      <p:bldP spid="148" grpId="0"/>
      <p:bldP spid="149" grpId="0"/>
      <p:bldP spid="150" grpId="0"/>
      <p:bldP spid="151" grpId="0" build="p"/>
      <p:bldP spid="152" grpId="0"/>
      <p:bldP spid="153" grpId="0"/>
      <p:bldP spid="154" grpId="0"/>
      <p:bldP spid="155" grpId="0"/>
      <p:bldP spid="156" grpId="0"/>
      <p:bldP spid="157" grpId="0" build="p"/>
      <p:bldP spid="158" grpId="0"/>
      <p:bldP spid="159" grpId="0"/>
      <p:bldP spid="160" grpId="0" build="p"/>
      <p:bldP spid="1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POURQUOI CE PROJET 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ctrTitle" idx="6"/>
          </p:nvPr>
        </p:nvSpPr>
        <p:spPr>
          <a:xfrm rot="5400000">
            <a:off x="6242490" y="2089217"/>
            <a:ext cx="3799194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 CONSTATS A DIFFERENTES ECHELLES</a:t>
            </a:r>
            <a:endParaRPr dirty="0"/>
          </a:p>
        </p:txBody>
      </p:sp>
      <p:sp>
        <p:nvSpPr>
          <p:cNvPr id="177" name="Google Shape;177;p30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/>
          <p:nvPr/>
        </p:nvSpPr>
        <p:spPr>
          <a:xfrm>
            <a:off x="3607486" y="0"/>
            <a:ext cx="3607500" cy="264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1"/>
          </p:nvPr>
        </p:nvSpPr>
        <p:spPr>
          <a:xfrm>
            <a:off x="306302" y="1410841"/>
            <a:ext cx="3278359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</a:t>
            </a:r>
            <a:r>
              <a:rPr lang="es" dirty="0"/>
              <a:t>n hausse dans la population jeune depuis plusieurs années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</a:t>
            </a:r>
            <a:r>
              <a:rPr lang="es" dirty="0"/>
              <a:t>f Enquête Fondation Reboot/Fondation Jean Jaurès / IFOP janvier 2023</a:t>
            </a:r>
            <a:endParaRPr dirty="0"/>
          </a:p>
        </p:txBody>
      </p:sp>
      <p:sp>
        <p:nvSpPr>
          <p:cNvPr id="182" name="Google Shape;182;p30"/>
          <p:cNvSpPr txBox="1">
            <a:spLocks noGrp="1"/>
          </p:cNvSpPr>
          <p:nvPr>
            <p:ph type="subTitle" idx="3"/>
          </p:nvPr>
        </p:nvSpPr>
        <p:spPr>
          <a:xfrm>
            <a:off x="4026629" y="1410841"/>
            <a:ext cx="2909613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2 sphères différentes que les élèves peinent à distinguer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5"/>
          </p:nvPr>
        </p:nvSpPr>
        <p:spPr>
          <a:xfrm>
            <a:off x="306303" y="4301474"/>
            <a:ext cx="2480700" cy="558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84" name="Google Shape;184;p30"/>
          <p:cNvSpPr txBox="1">
            <a:spLocks noGrp="1"/>
          </p:cNvSpPr>
          <p:nvPr>
            <p:ph type="ctrTitle" idx="2"/>
          </p:nvPr>
        </p:nvSpPr>
        <p:spPr>
          <a:xfrm>
            <a:off x="4026630" y="842025"/>
            <a:ext cx="3001308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CROYANCE(S) &amp;</a:t>
            </a:r>
            <a:br>
              <a:rPr lang="es" dirty="0">
                <a:solidFill>
                  <a:schemeClr val="lt1"/>
                </a:solidFill>
              </a:rPr>
            </a:br>
            <a:r>
              <a:rPr lang="es" dirty="0">
                <a:solidFill>
                  <a:schemeClr val="lt1"/>
                </a:solidFill>
              </a:rPr>
              <a:t>SAVOIR(S)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5" name="Google Shape;185;p30"/>
          <p:cNvSpPr txBox="1">
            <a:spLocks noGrp="1"/>
          </p:cNvSpPr>
          <p:nvPr>
            <p:ph type="ctrTitle" idx="4"/>
          </p:nvPr>
        </p:nvSpPr>
        <p:spPr>
          <a:xfrm>
            <a:off x="306301" y="3331934"/>
            <a:ext cx="3114137" cy="10060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D</a:t>
            </a:r>
            <a:r>
              <a:rPr lang="es" dirty="0">
                <a:solidFill>
                  <a:schemeClr val="lt1"/>
                </a:solidFill>
              </a:rPr>
              <a:t>ES SAVOIRS APPRIS DECONNECTES DE LA DEMARCHE SCIENTIFIQUE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306293" y="842025"/>
            <a:ext cx="3278368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REMISE EN CAUSE DU CONSENSUS SCIENTIFIQUE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7"/>
          </p:nvPr>
        </p:nvSpPr>
        <p:spPr>
          <a:xfrm>
            <a:off x="4026629" y="3331934"/>
            <a:ext cx="3001309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 DIFFICULTES FACE AUX SAVOIRS ABSTRAITS</a:t>
            </a: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8"/>
          </p:nvPr>
        </p:nvSpPr>
        <p:spPr>
          <a:xfrm>
            <a:off x="4026630" y="3914208"/>
            <a:ext cx="3001308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 collège, de plus en plus de savoirs abstraits sont abordés ; les ancrer au réel et au quotidien des élèves est une nécessité pour faciliter leur acquisition.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2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SES</a:t>
            </a:r>
            <a:br>
              <a:rPr lang="es" dirty="0">
                <a:solidFill>
                  <a:schemeClr val="lt1"/>
                </a:solidFill>
              </a:rPr>
            </a:br>
            <a:r>
              <a:rPr lang="es" dirty="0">
                <a:solidFill>
                  <a:schemeClr val="lt1"/>
                </a:solidFill>
              </a:rPr>
              <a:t>OBJECTIFS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ctrTitle" idx="4"/>
          </p:nvPr>
        </p:nvSpPr>
        <p:spPr>
          <a:xfrm rot="5400000">
            <a:off x="5901322" y="2430385"/>
            <a:ext cx="448153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OBJECTIFS PLURIDISCIPLINAIRES</a:t>
            </a:r>
            <a:endParaRPr dirty="0"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/>
          <a:srcRect/>
          <a:stretch/>
        </p:blipFill>
        <p:spPr>
          <a:xfrm>
            <a:off x="594448" y="486685"/>
            <a:ext cx="6049357" cy="43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/>
          <p:nvPr/>
        </p:nvSpPr>
        <p:spPr>
          <a:xfrm>
            <a:off x="0" y="2632200"/>
            <a:ext cx="72150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ubTitle" idx="1"/>
          </p:nvPr>
        </p:nvSpPr>
        <p:spPr>
          <a:xfrm>
            <a:off x="4788817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Poser des questions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Formuler des hypothèses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Vérifier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Justifier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Coopérer et mutualiser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3"/>
          </p:nvPr>
        </p:nvSpPr>
        <p:spPr>
          <a:xfrm>
            <a:off x="584363" y="3553810"/>
            <a:ext cx="3585244" cy="361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Les débuts de l’humanité / Comprendre et expliquer l’évolution</a:t>
            </a:r>
          </a:p>
        </p:txBody>
      </p:sp>
      <p:sp>
        <p:nvSpPr>
          <p:cNvPr id="198" name="Google Shape;198;p31"/>
          <p:cNvSpPr txBox="1">
            <a:spLocks noGrp="1"/>
          </p:cNvSpPr>
          <p:nvPr>
            <p:ph type="ctrTitle" idx="2"/>
          </p:nvPr>
        </p:nvSpPr>
        <p:spPr>
          <a:xfrm>
            <a:off x="584363" y="2791890"/>
            <a:ext cx="3444712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DES SAVOIRS DISCIPLINAIRES ET PLURIDISCIPLINAIRES (HG/SVT)</a:t>
            </a:r>
            <a:endParaRPr sz="1600" dirty="0"/>
          </a:p>
        </p:txBody>
      </p:sp>
      <p:sp>
        <p:nvSpPr>
          <p:cNvPr id="199" name="Google Shape;199;p31"/>
          <p:cNvSpPr txBox="1">
            <a:spLocks noGrp="1"/>
          </p:cNvSpPr>
          <p:nvPr>
            <p:ph type="ctrTitle"/>
          </p:nvPr>
        </p:nvSpPr>
        <p:spPr>
          <a:xfrm>
            <a:off x="4461404" y="2783626"/>
            <a:ext cx="2177027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DES COMPETENCES TRANSVERSALES</a:t>
            </a:r>
            <a:endParaRPr sz="1600" dirty="0"/>
          </a:p>
        </p:txBody>
      </p:sp>
      <p:sp>
        <p:nvSpPr>
          <p:cNvPr id="201" name="Google Shape;201;p31"/>
          <p:cNvSpPr txBox="1">
            <a:spLocks noGrp="1"/>
          </p:cNvSpPr>
          <p:nvPr>
            <p:ph type="subTitle" idx="6"/>
          </p:nvPr>
        </p:nvSpPr>
        <p:spPr>
          <a:xfrm>
            <a:off x="2552775" y="392950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La conservation des aliments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Les techniques de datation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2" name="Google Shape;202;p31"/>
          <p:cNvSpPr/>
          <p:nvPr/>
        </p:nvSpPr>
        <p:spPr>
          <a:xfrm rot="10800000" flipH="1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1;p31">
            <a:extLst>
              <a:ext uri="{FF2B5EF4-FFF2-40B4-BE49-F238E27FC236}">
                <a16:creationId xmlns:a16="http://schemas.microsoft.com/office/drawing/2014/main" id="{559E6990-006A-FD5A-C2A1-0384BF35A7A0}"/>
              </a:ext>
            </a:extLst>
          </p:cNvPr>
          <p:cNvSpPr txBox="1">
            <a:spLocks/>
          </p:cNvSpPr>
          <p:nvPr/>
        </p:nvSpPr>
        <p:spPr>
          <a:xfrm>
            <a:off x="594448" y="3929500"/>
            <a:ext cx="1476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rgbClr val="000000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/>
            <a:r>
              <a:rPr lang="en-US" dirty="0">
                <a:solidFill>
                  <a:schemeClr val="lt1"/>
                </a:solidFill>
              </a:rPr>
              <a:t>La </a:t>
            </a:r>
            <a:r>
              <a:rPr lang="en-US" dirty="0" err="1">
                <a:solidFill>
                  <a:schemeClr val="lt1"/>
                </a:solidFill>
              </a:rPr>
              <a:t>romanisation</a:t>
            </a:r>
            <a:endParaRPr lang="en-US" dirty="0">
              <a:solidFill>
                <a:schemeClr val="lt1"/>
              </a:solidFill>
            </a:endParaRPr>
          </a:p>
          <a:p>
            <a:pPr marL="0" indent="0"/>
            <a:r>
              <a:rPr lang="en-US" dirty="0">
                <a:solidFill>
                  <a:schemeClr val="lt1"/>
                </a:solidFill>
              </a:rPr>
              <a:t>Les </a:t>
            </a:r>
            <a:r>
              <a:rPr lang="en-US" dirty="0" err="1">
                <a:solidFill>
                  <a:schemeClr val="lt1"/>
                </a:solidFill>
              </a:rPr>
              <a:t>échanges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commerciaux</a:t>
            </a:r>
            <a:r>
              <a:rPr lang="en-US" dirty="0">
                <a:solidFill>
                  <a:schemeClr val="lt1"/>
                </a:solidFill>
              </a:rPr>
              <a:t> dans </a:t>
            </a:r>
            <a:r>
              <a:rPr lang="en-US" dirty="0" err="1">
                <a:solidFill>
                  <a:schemeClr val="lt1"/>
                </a:solidFill>
              </a:rPr>
              <a:t>l’empire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romain</a:t>
            </a:r>
            <a:endParaRPr lang="en-US" dirty="0">
              <a:solidFill>
                <a:schemeClr val="lt1"/>
              </a:solidFill>
            </a:endParaRPr>
          </a:p>
          <a:p>
            <a:pPr marL="0" indent="0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6" grpId="0"/>
      <p:bldP spid="197" grpId="0" build="p"/>
      <p:bldP spid="198" grpId="0"/>
      <p:bldP spid="199" grpId="0"/>
      <p:bldP spid="201" grpId="0" uiExpand="1"/>
      <p:bldP spid="20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subTitle" idx="1"/>
          </p:nvPr>
        </p:nvSpPr>
        <p:spPr>
          <a:xfrm flipH="1">
            <a:off x="916800" y="2418703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Apprendre à regarder, apprécier et interroger le patrimoine local</a:t>
            </a:r>
            <a:endParaRPr dirty="0"/>
          </a:p>
        </p:txBody>
      </p:sp>
      <p:pic>
        <p:nvPicPr>
          <p:cNvPr id="422" name="Google Shape;422;p45"/>
          <p:cNvPicPr preferRelativeResize="0"/>
          <p:nvPr/>
        </p:nvPicPr>
        <p:blipFill rotWithShape="1">
          <a:blip r:embed="rId3"/>
          <a:srcRect l="-179" t="13502" r="179" b="40972"/>
          <a:stretch/>
        </p:blipFill>
        <p:spPr>
          <a:xfrm>
            <a:off x="0" y="3300350"/>
            <a:ext cx="4600575" cy="13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5"/>
          <p:cNvPicPr preferRelativeResize="0"/>
          <p:nvPr/>
        </p:nvPicPr>
        <p:blipFill rotWithShape="1">
          <a:blip r:embed="rId4"/>
          <a:srcRect l="1264" t="46024" r="-1264" b="13236"/>
          <a:stretch/>
        </p:blipFill>
        <p:spPr>
          <a:xfrm>
            <a:off x="2638425" y="1920163"/>
            <a:ext cx="4600573" cy="130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5"/>
          <p:cNvPicPr preferRelativeResize="0"/>
          <p:nvPr/>
        </p:nvPicPr>
        <p:blipFill rotWithShape="1">
          <a:blip r:embed="rId5"/>
          <a:srcRect l="40" t="10043" r="-40" b="47487"/>
          <a:stretch/>
        </p:blipFill>
        <p:spPr>
          <a:xfrm>
            <a:off x="0" y="540000"/>
            <a:ext cx="4600573" cy="130320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5"/>
          <p:cNvSpPr/>
          <p:nvPr/>
        </p:nvSpPr>
        <p:spPr>
          <a:xfrm>
            <a:off x="3924225" y="540000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"/>
          <p:cNvSpPr txBox="1">
            <a:spLocks noGrp="1"/>
          </p:cNvSpPr>
          <p:nvPr>
            <p:ph type="ctrTitle" idx="6"/>
          </p:nvPr>
        </p:nvSpPr>
        <p:spPr>
          <a:xfrm rot="5400000">
            <a:off x="6259013" y="2066114"/>
            <a:ext cx="376703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AU COEUR DES PARCOURS EDUCATIFS</a:t>
            </a:r>
            <a:endParaRPr dirty="0"/>
          </a:p>
        </p:txBody>
      </p:sp>
      <p:sp>
        <p:nvSpPr>
          <p:cNvPr id="427" name="Google Shape;427;p45"/>
          <p:cNvSpPr/>
          <p:nvPr/>
        </p:nvSpPr>
        <p:spPr>
          <a:xfrm>
            <a:off x="3924225" y="3300350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5"/>
          <p:cNvSpPr/>
          <p:nvPr/>
        </p:nvSpPr>
        <p:spPr>
          <a:xfrm flipH="1">
            <a:off x="598500" y="1920175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5"/>
          <p:cNvSpPr txBox="1">
            <a:spLocks noGrp="1"/>
          </p:cNvSpPr>
          <p:nvPr>
            <p:ph type="ctrTitle"/>
          </p:nvPr>
        </p:nvSpPr>
        <p:spPr>
          <a:xfrm>
            <a:off x="352200" y="2047350"/>
            <a:ext cx="22149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PARCOURS EAC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430" name="Google Shape;430;p45"/>
          <p:cNvSpPr txBox="1">
            <a:spLocks noGrp="1"/>
          </p:cNvSpPr>
          <p:nvPr>
            <p:ph type="subTitle" idx="2"/>
          </p:nvPr>
        </p:nvSpPr>
        <p:spPr>
          <a:xfrm>
            <a:off x="4682003" y="1022199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 la découverte des métiers et spécialités de l’archéologie</a:t>
            </a:r>
            <a:endParaRPr dirty="0"/>
          </a:p>
        </p:txBody>
      </p:sp>
      <p:sp>
        <p:nvSpPr>
          <p:cNvPr id="431" name="Google Shape;431;p45"/>
          <p:cNvSpPr txBox="1">
            <a:spLocks noGrp="1"/>
          </p:cNvSpPr>
          <p:nvPr>
            <p:ph type="ctrTitle" idx="3"/>
          </p:nvPr>
        </p:nvSpPr>
        <p:spPr>
          <a:xfrm>
            <a:off x="4682003" y="664293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PARCOURS AVENIR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432" name="Google Shape;432;p45"/>
          <p:cNvSpPr txBox="1">
            <a:spLocks noGrp="1"/>
          </p:cNvSpPr>
          <p:nvPr>
            <p:ph type="subTitle" idx="4"/>
          </p:nvPr>
        </p:nvSpPr>
        <p:spPr>
          <a:xfrm>
            <a:off x="4682003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Comprendre comment les savoirs sont construits, s’approprier le raisonnement scientifique pour faire preuve d’esprit critique</a:t>
            </a:r>
            <a:endParaRPr dirty="0"/>
          </a:p>
        </p:txBody>
      </p:sp>
      <p:sp>
        <p:nvSpPr>
          <p:cNvPr id="433" name="Google Shape;433;p45"/>
          <p:cNvSpPr txBox="1">
            <a:spLocks noGrp="1"/>
          </p:cNvSpPr>
          <p:nvPr>
            <p:ph type="ctrTitle" idx="5"/>
          </p:nvPr>
        </p:nvSpPr>
        <p:spPr>
          <a:xfrm>
            <a:off x="4682003" y="3436790"/>
            <a:ext cx="24756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PARCOURS CITOYEN</a:t>
            </a:r>
            <a:endParaRPr sz="1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build="p"/>
      <p:bldP spid="425" grpId="0" animBg="1"/>
      <p:bldP spid="427" grpId="0" animBg="1"/>
      <p:bldP spid="428" grpId="0" animBg="1"/>
      <p:bldP spid="429" grpId="0"/>
      <p:bldP spid="430" grpId="0" build="p"/>
      <p:bldP spid="431" grpId="0"/>
      <p:bldP spid="432" grpId="0" build="p"/>
      <p:bldP spid="4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LES PARTENARIATS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9"/>
          <p:cNvSpPr/>
          <p:nvPr/>
        </p:nvSpPr>
        <p:spPr>
          <a:xfrm>
            <a:off x="428105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9"/>
          <p:cNvSpPr/>
          <p:nvPr/>
        </p:nvSpPr>
        <p:spPr>
          <a:xfrm>
            <a:off x="72000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9"/>
          <p:cNvSpPr txBox="1">
            <a:spLocks noGrp="1"/>
          </p:cNvSpPr>
          <p:nvPr>
            <p:ph type="ctrTitle"/>
          </p:nvPr>
        </p:nvSpPr>
        <p:spPr>
          <a:xfrm rot="5400000">
            <a:off x="5880404" y="2444723"/>
            <a:ext cx="451000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ANCRER LE PROJET DANS</a:t>
            </a:r>
            <a:br>
              <a:rPr lang="es" dirty="0"/>
            </a:br>
            <a:r>
              <a:rPr lang="es" dirty="0"/>
              <a:t>LE TISSU LOCAL</a:t>
            </a:r>
            <a:endParaRPr dirty="0"/>
          </a:p>
        </p:txBody>
      </p:sp>
      <p:sp>
        <p:nvSpPr>
          <p:cNvPr id="558" name="Google Shape;558;p49"/>
          <p:cNvSpPr txBox="1">
            <a:spLocks noGrp="1"/>
          </p:cNvSpPr>
          <p:nvPr>
            <p:ph type="subTitle" idx="1"/>
          </p:nvPr>
        </p:nvSpPr>
        <p:spPr>
          <a:xfrm>
            <a:off x="1453475" y="2140525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Musée de la préhistoire, Solutré-Pouilly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Musée des Ursulines, Mâcon</a:t>
            </a:r>
            <a:endParaRPr dirty="0"/>
          </a:p>
        </p:txBody>
      </p:sp>
      <p:sp>
        <p:nvSpPr>
          <p:cNvPr id="559" name="Google Shape;559;p49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804146" cy="1829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Institut national de recherches archéologiques préventives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Groupement archéologique du Mâconnais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Daniel BARTHELEMY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Sandra VERNE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60" name="Google Shape;560;p49"/>
          <p:cNvSpPr txBox="1">
            <a:spLocks noGrp="1"/>
          </p:cNvSpPr>
          <p:nvPr>
            <p:ph type="ctrTitle" idx="4"/>
          </p:nvPr>
        </p:nvSpPr>
        <p:spPr>
          <a:xfrm>
            <a:off x="4347347" y="1762400"/>
            <a:ext cx="1347519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INRAP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61" name="Google Shape;561;p49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1252836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MUSEES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" name="Google Shape;5189;p62">
            <a:extLst>
              <a:ext uri="{FF2B5EF4-FFF2-40B4-BE49-F238E27FC236}">
                <a16:creationId xmlns:a16="http://schemas.microsoft.com/office/drawing/2014/main" id="{25650F8F-1969-A623-8D07-6E2B2392C4D4}"/>
              </a:ext>
            </a:extLst>
          </p:cNvPr>
          <p:cNvGrpSpPr/>
          <p:nvPr/>
        </p:nvGrpSpPr>
        <p:grpSpPr>
          <a:xfrm>
            <a:off x="5694867" y="1357313"/>
            <a:ext cx="676655" cy="628018"/>
            <a:chOff x="7098912" y="1969392"/>
            <a:chExt cx="359651" cy="361560"/>
          </a:xfrm>
          <a:solidFill>
            <a:schemeClr val="bg1"/>
          </a:solidFill>
        </p:grpSpPr>
        <p:sp>
          <p:nvSpPr>
            <p:cNvPr id="3" name="Google Shape;5190;p62">
              <a:extLst>
                <a:ext uri="{FF2B5EF4-FFF2-40B4-BE49-F238E27FC236}">
                  <a16:creationId xmlns:a16="http://schemas.microsoft.com/office/drawing/2014/main" id="{DBDFD723-DF80-E9E2-F363-1C5A15C18EEB}"/>
                </a:ext>
              </a:extLst>
            </p:cNvPr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191;p62">
              <a:extLst>
                <a:ext uri="{FF2B5EF4-FFF2-40B4-BE49-F238E27FC236}">
                  <a16:creationId xmlns:a16="http://schemas.microsoft.com/office/drawing/2014/main" id="{6E709027-4182-F3B5-957B-327D1A5FC731}"/>
                </a:ext>
              </a:extLst>
            </p:cNvPr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192;p62">
              <a:extLst>
                <a:ext uri="{FF2B5EF4-FFF2-40B4-BE49-F238E27FC236}">
                  <a16:creationId xmlns:a16="http://schemas.microsoft.com/office/drawing/2014/main" id="{B87F04EB-8DF4-C384-1AE1-4725B24F373E}"/>
                </a:ext>
              </a:extLst>
            </p:cNvPr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193;p62">
              <a:extLst>
                <a:ext uri="{FF2B5EF4-FFF2-40B4-BE49-F238E27FC236}">
                  <a16:creationId xmlns:a16="http://schemas.microsoft.com/office/drawing/2014/main" id="{DC73228A-78E4-7C54-486C-85F95F9C25CB}"/>
                </a:ext>
              </a:extLst>
            </p:cNvPr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94;p62">
              <a:extLst>
                <a:ext uri="{FF2B5EF4-FFF2-40B4-BE49-F238E27FC236}">
                  <a16:creationId xmlns:a16="http://schemas.microsoft.com/office/drawing/2014/main" id="{4306F6F5-9998-87FF-E39A-2DA0C75DF8C9}"/>
                </a:ext>
              </a:extLst>
            </p:cNvPr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95;p62">
              <a:extLst>
                <a:ext uri="{FF2B5EF4-FFF2-40B4-BE49-F238E27FC236}">
                  <a16:creationId xmlns:a16="http://schemas.microsoft.com/office/drawing/2014/main" id="{F1267BFB-78B3-84DA-9ECE-46D47507D322}"/>
                </a:ext>
              </a:extLst>
            </p:cNvPr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96;p62">
              <a:extLst>
                <a:ext uri="{FF2B5EF4-FFF2-40B4-BE49-F238E27FC236}">
                  <a16:creationId xmlns:a16="http://schemas.microsoft.com/office/drawing/2014/main" id="{876BF8FC-6B81-11D6-3383-2670D63D082B}"/>
                </a:ext>
              </a:extLst>
            </p:cNvPr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97;p62">
              <a:extLst>
                <a:ext uri="{FF2B5EF4-FFF2-40B4-BE49-F238E27FC236}">
                  <a16:creationId xmlns:a16="http://schemas.microsoft.com/office/drawing/2014/main" id="{7F3AFEDF-F975-82EC-3E61-CC353BCF1C86}"/>
                </a:ext>
              </a:extLst>
            </p:cNvPr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98;p62">
              <a:extLst>
                <a:ext uri="{FF2B5EF4-FFF2-40B4-BE49-F238E27FC236}">
                  <a16:creationId xmlns:a16="http://schemas.microsoft.com/office/drawing/2014/main" id="{FA003E6B-65E4-D010-7D35-AC7BB0974677}"/>
                </a:ext>
              </a:extLst>
            </p:cNvPr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99;p62">
              <a:extLst>
                <a:ext uri="{FF2B5EF4-FFF2-40B4-BE49-F238E27FC236}">
                  <a16:creationId xmlns:a16="http://schemas.microsoft.com/office/drawing/2014/main" id="{D0EDEB00-3E2C-DF8B-B28C-741000FEA38E}"/>
                </a:ext>
              </a:extLst>
            </p:cNvPr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00;p62">
              <a:extLst>
                <a:ext uri="{FF2B5EF4-FFF2-40B4-BE49-F238E27FC236}">
                  <a16:creationId xmlns:a16="http://schemas.microsoft.com/office/drawing/2014/main" id="{A6C004B5-A623-2775-7E92-216591F8D57E}"/>
                </a:ext>
              </a:extLst>
            </p:cNvPr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01;p62">
              <a:extLst>
                <a:ext uri="{FF2B5EF4-FFF2-40B4-BE49-F238E27FC236}">
                  <a16:creationId xmlns:a16="http://schemas.microsoft.com/office/drawing/2014/main" id="{326A90CB-D020-6217-AB70-9DA85CE95702}"/>
                </a:ext>
              </a:extLst>
            </p:cNvPr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02;p62">
              <a:extLst>
                <a:ext uri="{FF2B5EF4-FFF2-40B4-BE49-F238E27FC236}">
                  <a16:creationId xmlns:a16="http://schemas.microsoft.com/office/drawing/2014/main" id="{DE57EF6F-5502-E9F5-8D11-565C5B132A31}"/>
                </a:ext>
              </a:extLst>
            </p:cNvPr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6519;p64">
            <a:extLst>
              <a:ext uri="{FF2B5EF4-FFF2-40B4-BE49-F238E27FC236}">
                <a16:creationId xmlns:a16="http://schemas.microsoft.com/office/drawing/2014/main" id="{88EFE9B4-7987-C2DA-2F33-3422F0362D32}"/>
              </a:ext>
            </a:extLst>
          </p:cNvPr>
          <p:cNvSpPr/>
          <p:nvPr/>
        </p:nvSpPr>
        <p:spPr>
          <a:xfrm>
            <a:off x="843319" y="1357313"/>
            <a:ext cx="676814" cy="624331"/>
          </a:xfrm>
          <a:custGeom>
            <a:avLst/>
            <a:gdLst/>
            <a:ahLst/>
            <a:cxnLst/>
            <a:rect l="l" t="t" r="r" b="b"/>
            <a:pathLst>
              <a:path w="10193" h="10204" extrusionOk="0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0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Engineering Project Proposal by Slidesgo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642</Words>
  <Application>Microsoft Office PowerPoint</Application>
  <PresentationFormat>Affichage à l'écran (16:9)</PresentationFormat>
  <Paragraphs>123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Roboto</vt:lpstr>
      <vt:lpstr>Catamaran Light</vt:lpstr>
      <vt:lpstr>Arial</vt:lpstr>
      <vt:lpstr>Fira Sans Extra Condensed Medium</vt:lpstr>
      <vt:lpstr>Livvic</vt:lpstr>
      <vt:lpstr>Nunito Light</vt:lpstr>
      <vt:lpstr>Engineering Project Proposal by Slidesgo</vt:lpstr>
      <vt:lpstr>DES TRACES POUR NOS SAVOIRS</vt:lpstr>
      <vt:lpstr>TABLE DES MATIERES</vt:lpstr>
      <vt:lpstr>POURQUOI CE PROJET ?</vt:lpstr>
      <vt:lpstr>DES CONSTATS A DIFFERENTES ECHELLES</vt:lpstr>
      <vt:lpstr>SES OBJECTIFS</vt:lpstr>
      <vt:lpstr>OBJECTIFS PLURIDISCIPLINAIRES</vt:lpstr>
      <vt:lpstr>AU COEUR DES PARCOURS EDUCATIFS</vt:lpstr>
      <vt:lpstr>LES PARTENARIATS</vt:lpstr>
      <vt:lpstr>ANCRER LE PROJET DANS LE TISSU LOCAL</vt:lpstr>
      <vt:lpstr>SON DEROULEMENT</vt:lpstr>
      <vt:lpstr>5 TEMPS DANS L’ANNEE DE 6e </vt:lpstr>
      <vt:lpstr>SA PERENNISATION</vt:lpstr>
      <vt:lpstr>UNE INSCRIPTION DANS LA DUREE</vt:lpstr>
      <vt:lpstr>MERCI</vt:lpstr>
      <vt:lpstr>CREDITS</vt:lpstr>
      <vt:lpstr>CREDITS (SUITE)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TRACES POUR NOS SAVOIRS</dc:title>
  <dc:creator>Gaelle Charcosset</dc:creator>
  <cp:lastModifiedBy>gaelle.charcosset@gmail.com</cp:lastModifiedBy>
  <cp:revision>32</cp:revision>
  <dcterms:modified xsi:type="dcterms:W3CDTF">2023-03-15T15:32:08Z</dcterms:modified>
</cp:coreProperties>
</file>